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2" r:id="rId4"/>
    <p:sldId id="297" r:id="rId5"/>
    <p:sldId id="285" r:id="rId6"/>
    <p:sldId id="316" r:id="rId7"/>
    <p:sldId id="298" r:id="rId8"/>
    <p:sldId id="286" r:id="rId9"/>
    <p:sldId id="299" r:id="rId10"/>
    <p:sldId id="270" r:id="rId11"/>
    <p:sldId id="271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14" r:id="rId21"/>
    <p:sldId id="313" r:id="rId22"/>
    <p:sldId id="315" r:id="rId23"/>
    <p:sldId id="311" r:id="rId24"/>
    <p:sldId id="312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52E71-6171-4CBD-B748-ADE433F34433}" type="datetimeFigureOut">
              <a:rPr lang="sk-SK" smtClean="0"/>
              <a:pPr/>
              <a:t>21. 10. 2011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CB7A-5949-4EDD-897C-CF7ED5BC666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21. 10. 2011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21. 10. 2011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21. 10. 2011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21. 10. 2011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21. 10. 2011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Work\TMF\2012\Uvodne%20sustredenie\N45%20Magnets%20and%205%20Peso%20Coins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kit.ilyam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Work\TMF\2012\Uvodne%20sustredenie\Granular%20eruptions-%20Void%20collapse%20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p.fmph.uniba.sk/~kundracik/Java/Brown/index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Sand-Jets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14. Špliechajúci piesok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0400" cy="2209800"/>
          </a:xfrm>
        </p:spPr>
        <p:txBody>
          <a:bodyPr>
            <a:normAutofit/>
          </a:bodyPr>
          <a:lstStyle/>
          <a:p>
            <a:r>
              <a:rPr lang="sk-SK" dirty="0" smtClean="0"/>
              <a:t>Oceľovú guľôčku vhoďte do debničky naplnenej suchým pieskom. Budete pozorovať „šplech“, po ktorom môže vystreliť stĺpec piesku kolmo nahor. Predveďte a vysvetlite tento jav.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066800" y="1371600"/>
            <a:ext cx="7866888" cy="5486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k-SK" dirty="0" smtClean="0"/>
              <a:t> </a:t>
            </a:r>
            <a:r>
              <a:rPr lang="sk-SK" dirty="0" err="1" smtClean="0"/>
              <a:t>Detlef</a:t>
            </a:r>
            <a:r>
              <a:rPr lang="sk-SK" dirty="0" smtClean="0"/>
              <a:t> </a:t>
            </a:r>
            <a:r>
              <a:rPr lang="sk-SK" dirty="0" err="1" smtClean="0"/>
              <a:t>Lohse</a:t>
            </a:r>
            <a:r>
              <a:rPr lang="sk-SK" dirty="0" smtClean="0"/>
              <a:t>, </a:t>
            </a:r>
            <a:r>
              <a:rPr lang="sk-SK" dirty="0" err="1" smtClean="0"/>
              <a:t>Raymond</a:t>
            </a:r>
            <a:r>
              <a:rPr lang="sk-SK" dirty="0" smtClean="0"/>
              <a:t> </a:t>
            </a:r>
            <a:r>
              <a:rPr lang="sk-SK" dirty="0" err="1" smtClean="0"/>
              <a:t>Bergmann</a:t>
            </a:r>
            <a:r>
              <a:rPr lang="sk-SK" dirty="0" smtClean="0"/>
              <a:t>, René </a:t>
            </a:r>
            <a:r>
              <a:rPr lang="sk-SK" dirty="0" err="1" smtClean="0"/>
              <a:t>Mikkelsen</a:t>
            </a:r>
            <a:r>
              <a:rPr lang="sk-SK" dirty="0" smtClean="0"/>
              <a:t>, </a:t>
            </a:r>
            <a:r>
              <a:rPr lang="sk-SK" dirty="0" err="1" smtClean="0"/>
              <a:t>Christiaan</a:t>
            </a:r>
            <a:r>
              <a:rPr lang="sk-SK" dirty="0" smtClean="0"/>
              <a:t> </a:t>
            </a:r>
            <a:r>
              <a:rPr lang="sk-SK" dirty="0" err="1" smtClean="0"/>
              <a:t>Zeilstra</a:t>
            </a:r>
            <a:r>
              <a:rPr lang="sk-SK" dirty="0" smtClean="0"/>
              <a:t>, </a:t>
            </a:r>
            <a:r>
              <a:rPr lang="sk-SK" dirty="0" err="1" smtClean="0"/>
              <a:t>Devaraj</a:t>
            </a:r>
            <a:r>
              <a:rPr lang="sk-SK" dirty="0" smtClean="0"/>
              <a:t> </a:t>
            </a:r>
            <a:r>
              <a:rPr lang="sk-SK" dirty="0" err="1" smtClean="0"/>
              <a:t>van</a:t>
            </a:r>
            <a:r>
              <a:rPr lang="sk-SK" dirty="0" smtClean="0"/>
              <a:t> der</a:t>
            </a:r>
          </a:p>
          <a:p>
            <a:pPr>
              <a:buNone/>
            </a:pPr>
            <a:r>
              <a:rPr lang="nl-NL" dirty="0" smtClean="0"/>
              <a:t>Meer, Michel Versluis, Ko van der Weele, Martin van der Hoef, and Hans Kuipers. Impact on</a:t>
            </a:r>
          </a:p>
          <a:p>
            <a:pPr>
              <a:buNone/>
            </a:pPr>
            <a:r>
              <a:rPr lang="en-US" dirty="0" smtClean="0"/>
              <a:t>soft sand: Void collapse and jet formation. Phys. Rev. </a:t>
            </a:r>
            <a:r>
              <a:rPr lang="en-US" dirty="0" err="1" smtClean="0"/>
              <a:t>Lett</a:t>
            </a:r>
            <a:r>
              <a:rPr lang="en-US" dirty="0" smtClean="0"/>
              <a:t>. 93, 19, 198003 (2004),</a:t>
            </a:r>
          </a:p>
          <a:p>
            <a:pPr>
              <a:buNone/>
            </a:pPr>
            <a:r>
              <a:rPr lang="sk-SK" dirty="0" smtClean="0"/>
              <a:t>http://doc.utwente.nl/49050/1/impact_on_soft_sand.pdf</a:t>
            </a:r>
          </a:p>
          <a:p>
            <a:pPr>
              <a:buNone/>
            </a:pPr>
            <a:r>
              <a:rPr lang="sk-SK" dirty="0" smtClean="0"/>
              <a:t> </a:t>
            </a:r>
            <a:r>
              <a:rPr lang="sk-SK" dirty="0" err="1" smtClean="0"/>
              <a:t>Granular</a:t>
            </a:r>
            <a:r>
              <a:rPr lang="sk-SK" dirty="0" smtClean="0"/>
              <a:t> </a:t>
            </a:r>
            <a:r>
              <a:rPr lang="sk-SK" dirty="0" err="1" smtClean="0"/>
              <a:t>eruptions</a:t>
            </a:r>
            <a:r>
              <a:rPr lang="sk-SK" dirty="0" smtClean="0"/>
              <a:t> - </a:t>
            </a:r>
            <a:r>
              <a:rPr lang="sk-SK" dirty="0" err="1" smtClean="0"/>
              <a:t>Void</a:t>
            </a:r>
            <a:r>
              <a:rPr lang="sk-SK" dirty="0" smtClean="0"/>
              <a:t> </a:t>
            </a:r>
            <a:r>
              <a:rPr lang="sk-SK" dirty="0" err="1" smtClean="0"/>
              <a:t>collapse</a:t>
            </a:r>
            <a:r>
              <a:rPr lang="sk-SK" dirty="0" smtClean="0"/>
              <a:t> &amp; </a:t>
            </a:r>
            <a:r>
              <a:rPr lang="sk-SK" dirty="0" err="1" smtClean="0"/>
              <a:t>Jet</a:t>
            </a:r>
            <a:r>
              <a:rPr lang="sk-SK" dirty="0" smtClean="0"/>
              <a:t> </a:t>
            </a:r>
            <a:r>
              <a:rPr lang="sk-SK" dirty="0" err="1" smtClean="0"/>
              <a:t>Formations</a:t>
            </a:r>
            <a:r>
              <a:rPr lang="sk-SK" dirty="0" smtClean="0"/>
              <a:t> (</a:t>
            </a:r>
            <a:r>
              <a:rPr lang="sk-SK" dirty="0" err="1" smtClean="0"/>
              <a:t>youtube.com</a:t>
            </a:r>
            <a:r>
              <a:rPr lang="sk-SK" dirty="0" smtClean="0"/>
              <a:t>, </a:t>
            </a:r>
            <a:r>
              <a:rPr lang="sk-SK" dirty="0" err="1" smtClean="0"/>
              <a:t>from</a:t>
            </a:r>
            <a:r>
              <a:rPr lang="sk-SK" dirty="0" smtClean="0"/>
              <a:t> stevebd1, </a:t>
            </a:r>
            <a:r>
              <a:rPr lang="sk-SK" dirty="0" err="1" smtClean="0"/>
              <a:t>Aug</a:t>
            </a:r>
            <a:r>
              <a:rPr lang="sk-SK" dirty="0" smtClean="0"/>
              <a:t>. 7,</a:t>
            </a:r>
          </a:p>
          <a:p>
            <a:pPr>
              <a:buNone/>
            </a:pPr>
            <a:r>
              <a:rPr lang="sk-SK" dirty="0" smtClean="0"/>
              <a:t>2007), http://www.youtube.com/watch?v=YfYPJZCSI-E</a:t>
            </a:r>
          </a:p>
          <a:p>
            <a:pPr>
              <a:buNone/>
            </a:pPr>
            <a:r>
              <a:rPr lang="en-US" dirty="0" smtClean="0"/>
              <a:t> Sand Jets (youtube.com, from </a:t>
            </a:r>
            <a:r>
              <a:rPr lang="en-US" dirty="0" err="1" smtClean="0"/>
              <a:t>robertvinet</a:t>
            </a:r>
            <a:r>
              <a:rPr lang="en-US" dirty="0" smtClean="0"/>
              <a:t>, Oct. 10, 2005), http://www.youtube.com/watch?</a:t>
            </a:r>
          </a:p>
          <a:p>
            <a:pPr>
              <a:buNone/>
            </a:pPr>
            <a:r>
              <a:rPr lang="sk-SK" dirty="0" smtClean="0"/>
              <a:t>v=49qnhl_GLkA</a:t>
            </a:r>
          </a:p>
          <a:p>
            <a:pPr>
              <a:buNone/>
            </a:pPr>
            <a:r>
              <a:rPr lang="en-US" dirty="0" smtClean="0"/>
              <a:t> Sand-Jets (youtube.com, from </a:t>
            </a:r>
            <a:r>
              <a:rPr lang="en-US" dirty="0" err="1" smtClean="0"/>
              <a:t>spacemovie</a:t>
            </a:r>
            <a:r>
              <a:rPr lang="en-US" dirty="0" smtClean="0"/>
              <a:t>, Nov. 17, 2010), http://www.youtube.com/watch?</a:t>
            </a:r>
          </a:p>
          <a:p>
            <a:pPr>
              <a:buNone/>
            </a:pPr>
            <a:r>
              <a:rPr lang="sk-SK" dirty="0" err="1" smtClean="0"/>
              <a:t>v=wbsTwNYBjjw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 </a:t>
            </a:r>
            <a:r>
              <a:rPr lang="sk-SK" dirty="0" err="1" smtClean="0"/>
              <a:t>experiment_jet.mpg</a:t>
            </a:r>
            <a:r>
              <a:rPr lang="sk-SK" dirty="0" smtClean="0"/>
              <a:t> (</a:t>
            </a:r>
            <a:r>
              <a:rPr lang="sk-SK" dirty="0" err="1" smtClean="0"/>
              <a:t>youtube.com</a:t>
            </a:r>
            <a:r>
              <a:rPr lang="sk-SK" dirty="0" smtClean="0"/>
              <a:t>,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tacarlso</a:t>
            </a:r>
            <a:r>
              <a:rPr lang="sk-SK" dirty="0" smtClean="0"/>
              <a:t>, </a:t>
            </a:r>
            <a:r>
              <a:rPr lang="sk-SK" dirty="0" err="1" smtClean="0"/>
              <a:t>Dec</a:t>
            </a:r>
            <a:r>
              <a:rPr lang="sk-SK" dirty="0" smtClean="0"/>
              <a:t>. 7, 2009),</a:t>
            </a:r>
          </a:p>
          <a:p>
            <a:pPr>
              <a:buNone/>
            </a:pPr>
            <a:r>
              <a:rPr lang="sk-SK" dirty="0" smtClean="0"/>
              <a:t>http://www.youtube.com/watch?v=GIbO424iQAU,</a:t>
            </a:r>
          </a:p>
          <a:p>
            <a:pPr>
              <a:buNone/>
            </a:pPr>
            <a:r>
              <a:rPr lang="sk-SK" dirty="0" smtClean="0"/>
              <a:t>http://ecommons.library.cornell.edu/bitstream/1813/8407/1/experiment_jet.mpg</a:t>
            </a:r>
          </a:p>
          <a:p>
            <a:pPr>
              <a:buNone/>
            </a:pPr>
            <a:r>
              <a:rPr lang="sk-SK" dirty="0" smtClean="0"/>
              <a:t> </a:t>
            </a:r>
            <a:r>
              <a:rPr lang="sk-SK" dirty="0" err="1" smtClean="0"/>
              <a:t>Detlef</a:t>
            </a:r>
            <a:r>
              <a:rPr lang="sk-SK" dirty="0" smtClean="0"/>
              <a:t> </a:t>
            </a:r>
            <a:r>
              <a:rPr lang="sk-SK" dirty="0" err="1" smtClean="0"/>
              <a:t>Lohse</a:t>
            </a:r>
            <a:r>
              <a:rPr lang="sk-SK" dirty="0" smtClean="0"/>
              <a:t> and </a:t>
            </a:r>
            <a:r>
              <a:rPr lang="sk-SK" dirty="0" err="1" smtClean="0"/>
              <a:t>Devaraj</a:t>
            </a:r>
            <a:r>
              <a:rPr lang="sk-SK" dirty="0" smtClean="0"/>
              <a:t> </a:t>
            </a:r>
            <a:r>
              <a:rPr lang="sk-SK" dirty="0" err="1" smtClean="0"/>
              <a:t>van</a:t>
            </a:r>
            <a:r>
              <a:rPr lang="sk-SK" dirty="0" smtClean="0"/>
              <a:t> der </a:t>
            </a:r>
            <a:r>
              <a:rPr lang="sk-SK" dirty="0" err="1" smtClean="0"/>
              <a:t>Meer</a:t>
            </a:r>
            <a:r>
              <a:rPr lang="sk-SK" dirty="0" smtClean="0"/>
              <a:t>. </a:t>
            </a:r>
            <a:r>
              <a:rPr lang="sk-SK" dirty="0" err="1" smtClean="0"/>
              <a:t>Granular</a:t>
            </a:r>
            <a:r>
              <a:rPr lang="sk-SK" dirty="0" smtClean="0"/>
              <a:t> </a:t>
            </a:r>
            <a:r>
              <a:rPr lang="sk-SK" dirty="0" err="1" smtClean="0"/>
              <a:t>media</a:t>
            </a:r>
            <a:r>
              <a:rPr lang="sk-SK" dirty="0" smtClean="0"/>
              <a:t>: </a:t>
            </a:r>
            <a:r>
              <a:rPr lang="sk-SK" dirty="0" err="1" smtClean="0"/>
              <a:t>Structures</a:t>
            </a:r>
            <a:r>
              <a:rPr lang="sk-SK" dirty="0" smtClean="0"/>
              <a:t> in </a:t>
            </a:r>
            <a:r>
              <a:rPr lang="sk-SK" dirty="0" err="1" smtClean="0"/>
              <a:t>sand</a:t>
            </a:r>
            <a:r>
              <a:rPr lang="sk-SK" dirty="0" smtClean="0"/>
              <a:t> </a:t>
            </a:r>
            <a:r>
              <a:rPr lang="sk-SK" dirty="0" err="1" smtClean="0"/>
              <a:t>streams</a:t>
            </a:r>
            <a:r>
              <a:rPr lang="sk-SK" dirty="0" smtClean="0"/>
              <a:t>.</a:t>
            </a:r>
          </a:p>
          <a:p>
            <a:pPr>
              <a:buNone/>
            </a:pPr>
            <a:r>
              <a:rPr lang="sk-SK" dirty="0" err="1" smtClean="0"/>
              <a:t>Nature</a:t>
            </a:r>
            <a:r>
              <a:rPr lang="sk-SK" dirty="0" smtClean="0"/>
              <a:t> 459, 1064 (2009)</a:t>
            </a:r>
          </a:p>
          <a:p>
            <a:pPr>
              <a:buNone/>
            </a:pPr>
            <a:r>
              <a:rPr lang="sk-SK" dirty="0" smtClean="0"/>
              <a:t> </a:t>
            </a:r>
            <a:r>
              <a:rPr lang="sk-SK" dirty="0" err="1" smtClean="0"/>
              <a:t>Raphaël</a:t>
            </a:r>
            <a:r>
              <a:rPr lang="sk-SK" dirty="0" smtClean="0"/>
              <a:t> </a:t>
            </a:r>
            <a:r>
              <a:rPr lang="sk-SK" dirty="0" err="1" smtClean="0"/>
              <a:t>Clément</a:t>
            </a:r>
            <a:r>
              <a:rPr lang="sk-SK" dirty="0" smtClean="0"/>
              <a:t>, </a:t>
            </a:r>
            <a:r>
              <a:rPr lang="sk-SK" dirty="0" err="1" smtClean="0"/>
              <a:t>Sylvain</a:t>
            </a:r>
            <a:r>
              <a:rPr lang="sk-SK" dirty="0" smtClean="0"/>
              <a:t> </a:t>
            </a:r>
            <a:r>
              <a:rPr lang="sk-SK" dirty="0" err="1" smtClean="0"/>
              <a:t>Courrech</a:t>
            </a:r>
            <a:r>
              <a:rPr lang="sk-SK" dirty="0" smtClean="0"/>
              <a:t> </a:t>
            </a:r>
            <a:r>
              <a:rPr lang="sk-SK" dirty="0" err="1" smtClean="0"/>
              <a:t>du</a:t>
            </a:r>
            <a:r>
              <a:rPr lang="sk-SK" dirty="0" smtClean="0"/>
              <a:t> </a:t>
            </a:r>
            <a:r>
              <a:rPr lang="sk-SK" dirty="0" err="1" smtClean="0"/>
              <a:t>Pont</a:t>
            </a:r>
            <a:r>
              <a:rPr lang="sk-SK" dirty="0" smtClean="0"/>
              <a:t>, </a:t>
            </a:r>
            <a:r>
              <a:rPr lang="sk-SK" dirty="0" err="1" smtClean="0"/>
              <a:t>Mehdi</a:t>
            </a:r>
            <a:r>
              <a:rPr lang="sk-SK" dirty="0" smtClean="0"/>
              <a:t> </a:t>
            </a:r>
            <a:r>
              <a:rPr lang="sk-SK" dirty="0" err="1" smtClean="0"/>
              <a:t>Ould-Hamouda</a:t>
            </a:r>
            <a:r>
              <a:rPr lang="sk-SK" dirty="0" smtClean="0"/>
              <a:t>, </a:t>
            </a:r>
            <a:r>
              <a:rPr lang="sk-SK" dirty="0" err="1" smtClean="0"/>
              <a:t>Donald</a:t>
            </a:r>
            <a:r>
              <a:rPr lang="sk-SK" dirty="0" smtClean="0"/>
              <a:t> </a:t>
            </a:r>
            <a:r>
              <a:rPr lang="sk-SK" dirty="0" err="1" smtClean="0"/>
              <a:t>Duveau</a:t>
            </a:r>
            <a:r>
              <a:rPr lang="sk-SK" dirty="0" smtClean="0"/>
              <a:t>, and</a:t>
            </a:r>
          </a:p>
          <a:p>
            <a:pPr>
              <a:buNone/>
            </a:pPr>
            <a:r>
              <a:rPr lang="en-US" dirty="0" err="1" smtClean="0"/>
              <a:t>Stéphane</a:t>
            </a:r>
            <a:r>
              <a:rPr lang="en-US" dirty="0" smtClean="0"/>
              <a:t> </a:t>
            </a:r>
            <a:r>
              <a:rPr lang="en-US" dirty="0" err="1" smtClean="0"/>
              <a:t>Douady</a:t>
            </a:r>
            <a:r>
              <a:rPr lang="en-US" dirty="0" smtClean="0"/>
              <a:t>. Penetration and blown air effect in granular media. Phys. Rev.</a:t>
            </a:r>
          </a:p>
          <a:p>
            <a:pPr>
              <a:buNone/>
            </a:pPr>
            <a:r>
              <a:rPr lang="sk-SK" dirty="0" err="1" smtClean="0"/>
              <a:t>Lett</a:t>
            </a:r>
            <a:r>
              <a:rPr lang="sk-SK" dirty="0" smtClean="0"/>
              <a:t>. 106, 098001 (2011)</a:t>
            </a:r>
          </a:p>
          <a:p>
            <a:pPr>
              <a:buNone/>
            </a:pPr>
            <a:r>
              <a:rPr lang="sk-SK" dirty="0" smtClean="0"/>
              <a:t> F. </a:t>
            </a:r>
            <a:r>
              <a:rPr lang="sk-SK" dirty="0" err="1" smtClean="0"/>
              <a:t>Pacheco-Vázquez</a:t>
            </a:r>
            <a:r>
              <a:rPr lang="sk-SK" dirty="0" smtClean="0"/>
              <a:t>, G. A. </a:t>
            </a:r>
            <a:r>
              <a:rPr lang="sk-SK" dirty="0" err="1" smtClean="0"/>
              <a:t>Caballero-Robledo</a:t>
            </a:r>
            <a:r>
              <a:rPr lang="sk-SK" dirty="0" smtClean="0"/>
              <a:t>, J. M. </a:t>
            </a:r>
            <a:r>
              <a:rPr lang="sk-SK" dirty="0" err="1" smtClean="0"/>
              <a:t>Solano-Altamirano</a:t>
            </a:r>
            <a:r>
              <a:rPr lang="sk-SK" dirty="0" smtClean="0"/>
              <a:t>, E. </a:t>
            </a:r>
            <a:r>
              <a:rPr lang="sk-SK" dirty="0" err="1" smtClean="0"/>
              <a:t>Altshuler</a:t>
            </a:r>
            <a:r>
              <a:rPr lang="sk-SK" dirty="0" smtClean="0"/>
              <a:t>, A. J.</a:t>
            </a:r>
          </a:p>
          <a:p>
            <a:pPr>
              <a:buNone/>
            </a:pPr>
            <a:r>
              <a:rPr lang="en-US" dirty="0" smtClean="0"/>
              <a:t>Batista-</a:t>
            </a:r>
            <a:r>
              <a:rPr lang="en-US" dirty="0" err="1" smtClean="0"/>
              <a:t>Leyva</a:t>
            </a:r>
            <a:r>
              <a:rPr lang="en-US" dirty="0" smtClean="0"/>
              <a:t>, and J. C. Ruiz-</a:t>
            </a:r>
            <a:r>
              <a:rPr lang="en-US" dirty="0" err="1" smtClean="0"/>
              <a:t>Suárez</a:t>
            </a:r>
            <a:r>
              <a:rPr lang="en-US" dirty="0" smtClean="0"/>
              <a:t>. Infinite penetration of a projectile into a granular</a:t>
            </a:r>
          </a:p>
          <a:p>
            <a:pPr>
              <a:buNone/>
            </a:pPr>
            <a:r>
              <a:rPr lang="nn-NO" dirty="0" smtClean="0"/>
              <a:t>medium. Phys. Rev. Lett. 106, 218001 (2011)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0" y="-228600"/>
            <a:ext cx="7498080" cy="1143000"/>
          </a:xfrm>
        </p:spPr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143000" y="685800"/>
            <a:ext cx="7866888" cy="63246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sk-SK" dirty="0" smtClean="0"/>
              <a:t> </a:t>
            </a:r>
            <a:r>
              <a:rPr lang="sk-SK" dirty="0" err="1" smtClean="0"/>
              <a:t>Stefan</a:t>
            </a:r>
            <a:r>
              <a:rPr lang="sk-SK" dirty="0" smtClean="0"/>
              <a:t> von </a:t>
            </a:r>
            <a:r>
              <a:rPr lang="sk-SK" dirty="0" err="1" smtClean="0"/>
              <a:t>Kann</a:t>
            </a:r>
            <a:r>
              <a:rPr lang="sk-SK" dirty="0" smtClean="0"/>
              <a:t>, </a:t>
            </a:r>
            <a:r>
              <a:rPr lang="sk-SK" dirty="0" err="1" smtClean="0"/>
              <a:t>Sylvain</a:t>
            </a:r>
            <a:r>
              <a:rPr lang="sk-SK" dirty="0" smtClean="0"/>
              <a:t> </a:t>
            </a:r>
            <a:r>
              <a:rPr lang="sk-SK" dirty="0" err="1" smtClean="0"/>
              <a:t>Joubaud</a:t>
            </a:r>
            <a:r>
              <a:rPr lang="sk-SK" dirty="0" smtClean="0"/>
              <a:t>, Gabriel A. </a:t>
            </a:r>
            <a:r>
              <a:rPr lang="sk-SK" dirty="0" err="1" smtClean="0"/>
              <a:t>Caballero-Robledo</a:t>
            </a:r>
            <a:r>
              <a:rPr lang="sk-SK" dirty="0" smtClean="0"/>
              <a:t>, </a:t>
            </a:r>
            <a:r>
              <a:rPr lang="sk-SK" dirty="0" err="1" smtClean="0"/>
              <a:t>Detlef</a:t>
            </a:r>
            <a:r>
              <a:rPr lang="sk-SK" dirty="0" smtClean="0"/>
              <a:t> </a:t>
            </a:r>
            <a:r>
              <a:rPr lang="sk-SK" dirty="0" err="1" smtClean="0"/>
              <a:t>Lohse</a:t>
            </a:r>
            <a:r>
              <a:rPr lang="sk-SK" dirty="0" smtClean="0"/>
              <a:t>, and </a:t>
            </a:r>
            <a:r>
              <a:rPr lang="sk-SK" dirty="0" err="1" smtClean="0"/>
              <a:t>Devaraj</a:t>
            </a:r>
            <a:endParaRPr lang="sk-SK" dirty="0" smtClean="0"/>
          </a:p>
          <a:p>
            <a:pPr>
              <a:buNone/>
            </a:pPr>
            <a:r>
              <a:rPr lang="sk-SK" dirty="0" err="1" smtClean="0"/>
              <a:t>van</a:t>
            </a:r>
            <a:r>
              <a:rPr lang="sk-SK" dirty="0" smtClean="0"/>
              <a:t> der </a:t>
            </a:r>
            <a:r>
              <a:rPr lang="sk-SK" dirty="0" err="1" smtClean="0"/>
              <a:t>Meer</a:t>
            </a:r>
            <a:r>
              <a:rPr lang="sk-SK" dirty="0" smtClean="0"/>
              <a:t>. </a:t>
            </a:r>
            <a:r>
              <a:rPr lang="sk-SK" dirty="0" err="1" smtClean="0"/>
              <a:t>Effect</a:t>
            </a:r>
            <a:r>
              <a:rPr lang="sk-SK" dirty="0" smtClean="0"/>
              <a:t> of </a:t>
            </a:r>
            <a:r>
              <a:rPr lang="sk-SK" dirty="0" err="1" smtClean="0"/>
              <a:t>finite</a:t>
            </a:r>
            <a:r>
              <a:rPr lang="sk-SK" dirty="0" smtClean="0"/>
              <a:t> </a:t>
            </a:r>
            <a:r>
              <a:rPr lang="sk-SK" dirty="0" err="1" smtClean="0"/>
              <a:t>container</a:t>
            </a:r>
            <a:r>
              <a:rPr lang="sk-SK" dirty="0" smtClean="0"/>
              <a:t> </a:t>
            </a:r>
            <a:r>
              <a:rPr lang="sk-SK" dirty="0" err="1" smtClean="0"/>
              <a:t>size</a:t>
            </a:r>
            <a:r>
              <a:rPr lang="sk-SK" dirty="0" smtClean="0"/>
              <a:t> on </a:t>
            </a:r>
            <a:r>
              <a:rPr lang="sk-SK" dirty="0" err="1" smtClean="0"/>
              <a:t>granular</a:t>
            </a:r>
            <a:r>
              <a:rPr lang="sk-SK" dirty="0" smtClean="0"/>
              <a:t> </a:t>
            </a:r>
            <a:r>
              <a:rPr lang="sk-SK" dirty="0" err="1" smtClean="0"/>
              <a:t>jet</a:t>
            </a:r>
            <a:r>
              <a:rPr lang="sk-SK" dirty="0" smtClean="0"/>
              <a:t> </a:t>
            </a:r>
            <a:r>
              <a:rPr lang="sk-SK" dirty="0" err="1" smtClean="0"/>
              <a:t>formation</a:t>
            </a:r>
            <a:r>
              <a:rPr lang="sk-SK" dirty="0" smtClean="0"/>
              <a:t>. </a:t>
            </a:r>
            <a:r>
              <a:rPr lang="sk-SK" dirty="0" err="1" smtClean="0"/>
              <a:t>Phys</a:t>
            </a:r>
            <a:r>
              <a:rPr lang="sk-SK" dirty="0" smtClean="0"/>
              <a:t>. Rev.</a:t>
            </a:r>
          </a:p>
          <a:p>
            <a:pPr>
              <a:buNone/>
            </a:pPr>
            <a:r>
              <a:rPr lang="sk-SK" dirty="0" smtClean="0"/>
              <a:t>E 81, 041306 (2010)</a:t>
            </a:r>
          </a:p>
          <a:p>
            <a:pPr>
              <a:buNone/>
            </a:pPr>
            <a:r>
              <a:rPr lang="en-US" dirty="0" smtClean="0"/>
              <a:t> Daniel I. Goldman and Paul </a:t>
            </a:r>
            <a:r>
              <a:rPr lang="en-US" dirty="0" err="1" smtClean="0"/>
              <a:t>Umbanhowar</a:t>
            </a:r>
            <a:r>
              <a:rPr lang="en-US" dirty="0" smtClean="0"/>
              <a:t>. Scaling and dynamics of sphere and disk impact</a:t>
            </a:r>
          </a:p>
          <a:p>
            <a:pPr>
              <a:buNone/>
            </a:pPr>
            <a:r>
              <a:rPr lang="en-US" dirty="0" smtClean="0"/>
              <a:t>into granular media. Phys. Rev. E 77, 021308 (2008)</a:t>
            </a:r>
          </a:p>
          <a:p>
            <a:pPr>
              <a:buNone/>
            </a:pPr>
            <a:r>
              <a:rPr lang="en-US" dirty="0" smtClean="0"/>
              <a:t> John R. Royer, Eric I. Corwin, Bryan Conyers, Andrew </a:t>
            </a:r>
            <a:r>
              <a:rPr lang="en-US" dirty="0" err="1" smtClean="0"/>
              <a:t>Flior</a:t>
            </a:r>
            <a:r>
              <a:rPr lang="en-US" dirty="0" smtClean="0"/>
              <a:t>, Mark L. Rivers, Peter J. Eng, and</a:t>
            </a:r>
          </a:p>
          <a:p>
            <a:pPr>
              <a:buNone/>
            </a:pPr>
            <a:r>
              <a:rPr lang="en-US" dirty="0" smtClean="0"/>
              <a:t>Heinrich M. Jaeger. Birth and growth of a granular jet. Phys. Rev. E 78, 011305 (2008)</a:t>
            </a:r>
          </a:p>
          <a:p>
            <a:pPr>
              <a:buNone/>
            </a:pPr>
            <a:r>
              <a:rPr lang="sk-SK" dirty="0" smtClean="0"/>
              <a:t> J. O. </a:t>
            </a:r>
            <a:r>
              <a:rPr lang="sk-SK" dirty="0" err="1" smtClean="0"/>
              <a:t>Marston</a:t>
            </a:r>
            <a:r>
              <a:rPr lang="sk-SK" dirty="0" smtClean="0"/>
              <a:t>, J. P. K. Seville, Y-V. </a:t>
            </a:r>
            <a:r>
              <a:rPr lang="sk-SK" dirty="0" err="1" smtClean="0"/>
              <a:t>Cheun</a:t>
            </a:r>
            <a:r>
              <a:rPr lang="sk-SK" dirty="0" smtClean="0"/>
              <a:t>, A. </a:t>
            </a:r>
            <a:r>
              <a:rPr lang="sk-SK" dirty="0" err="1" smtClean="0"/>
              <a:t>Ingram</a:t>
            </a:r>
            <a:r>
              <a:rPr lang="sk-SK" dirty="0" smtClean="0"/>
              <a:t>, S. P. </a:t>
            </a:r>
            <a:r>
              <a:rPr lang="sk-SK" dirty="0" err="1" smtClean="0"/>
              <a:t>Decent</a:t>
            </a:r>
            <a:r>
              <a:rPr lang="sk-SK" dirty="0" smtClean="0"/>
              <a:t>, M. J. H. </a:t>
            </a:r>
            <a:r>
              <a:rPr lang="sk-SK" dirty="0" err="1" smtClean="0"/>
              <a:t>Simmons</a:t>
            </a:r>
            <a:r>
              <a:rPr lang="sk-SK" dirty="0" smtClean="0"/>
              <a:t>. </a:t>
            </a:r>
            <a:r>
              <a:rPr lang="sk-SK" dirty="0" err="1" smtClean="0"/>
              <a:t>Effect</a:t>
            </a:r>
            <a:r>
              <a:rPr lang="sk-SK" dirty="0" smtClean="0"/>
              <a:t> of</a:t>
            </a:r>
          </a:p>
          <a:p>
            <a:pPr>
              <a:buNone/>
            </a:pPr>
            <a:r>
              <a:rPr lang="en-US" dirty="0" smtClean="0"/>
              <a:t>packing fraction on granular jetting from solid sphere entry into aerated and fluidized beds.</a:t>
            </a:r>
          </a:p>
          <a:p>
            <a:pPr>
              <a:buNone/>
            </a:pPr>
            <a:r>
              <a:rPr lang="en-US" dirty="0" smtClean="0"/>
              <a:t>Physics of Fluids 20, 023301 (2008)</a:t>
            </a:r>
          </a:p>
          <a:p>
            <a:pPr>
              <a:buNone/>
            </a:pPr>
            <a:r>
              <a:rPr lang="en-US" dirty="0" smtClean="0"/>
              <a:t> Simon J. de Vet and John R. de </a:t>
            </a:r>
            <a:r>
              <a:rPr lang="en-US" dirty="0" err="1" smtClean="0"/>
              <a:t>Bruyn</a:t>
            </a:r>
            <a:r>
              <a:rPr lang="en-US" dirty="0" smtClean="0"/>
              <a:t>. Shape of impact craters in granular media. Phys. Rev.</a:t>
            </a:r>
          </a:p>
          <a:p>
            <a:pPr>
              <a:buNone/>
            </a:pPr>
            <a:r>
              <a:rPr lang="sk-SK" dirty="0" smtClean="0"/>
              <a:t>E 76, 041306 (2007)</a:t>
            </a:r>
          </a:p>
          <a:p>
            <a:pPr>
              <a:buNone/>
            </a:pPr>
            <a:r>
              <a:rPr lang="sk-SK" dirty="0" smtClean="0"/>
              <a:t> Gabriel </a:t>
            </a:r>
            <a:r>
              <a:rPr lang="sk-SK" dirty="0" err="1" smtClean="0"/>
              <a:t>Caballero</a:t>
            </a:r>
            <a:r>
              <a:rPr lang="sk-SK" dirty="0" smtClean="0"/>
              <a:t>, </a:t>
            </a:r>
            <a:r>
              <a:rPr lang="sk-SK" dirty="0" err="1" smtClean="0"/>
              <a:t>Raymond</a:t>
            </a:r>
            <a:r>
              <a:rPr lang="sk-SK" dirty="0" smtClean="0"/>
              <a:t> </a:t>
            </a:r>
            <a:r>
              <a:rPr lang="sk-SK" dirty="0" err="1" smtClean="0"/>
              <a:t>Bergmann</a:t>
            </a:r>
            <a:r>
              <a:rPr lang="sk-SK" dirty="0" smtClean="0"/>
              <a:t>, </a:t>
            </a:r>
            <a:r>
              <a:rPr lang="sk-SK" dirty="0" err="1" smtClean="0"/>
              <a:t>Devaraj</a:t>
            </a:r>
            <a:r>
              <a:rPr lang="sk-SK" dirty="0" smtClean="0"/>
              <a:t> </a:t>
            </a:r>
            <a:r>
              <a:rPr lang="sk-SK" dirty="0" err="1" smtClean="0"/>
              <a:t>van</a:t>
            </a:r>
            <a:r>
              <a:rPr lang="sk-SK" dirty="0" smtClean="0"/>
              <a:t> der </a:t>
            </a:r>
            <a:r>
              <a:rPr lang="sk-SK" dirty="0" err="1" smtClean="0"/>
              <a:t>Meer</a:t>
            </a:r>
            <a:r>
              <a:rPr lang="sk-SK" dirty="0" smtClean="0"/>
              <a:t>, Andrea </a:t>
            </a:r>
            <a:r>
              <a:rPr lang="sk-SK" dirty="0" err="1" smtClean="0"/>
              <a:t>Prosperetti</a:t>
            </a:r>
            <a:r>
              <a:rPr lang="sk-SK" dirty="0" smtClean="0"/>
              <a:t>, and </a:t>
            </a:r>
            <a:r>
              <a:rPr lang="sk-SK" dirty="0" err="1" smtClean="0"/>
              <a:t>Detlef</a:t>
            </a:r>
            <a:endParaRPr lang="sk-SK" dirty="0" smtClean="0"/>
          </a:p>
          <a:p>
            <a:pPr>
              <a:buNone/>
            </a:pPr>
            <a:r>
              <a:rPr lang="en-US" dirty="0" err="1" smtClean="0"/>
              <a:t>Lohse</a:t>
            </a:r>
            <a:r>
              <a:rPr lang="en-US" dirty="0" smtClean="0"/>
              <a:t>. Role of air in granular jet formation. Phys. Rev. </a:t>
            </a:r>
            <a:r>
              <a:rPr lang="en-US" dirty="0" err="1" smtClean="0"/>
              <a:t>Lett</a:t>
            </a:r>
            <a:r>
              <a:rPr lang="en-US" dirty="0" smtClean="0"/>
              <a:t>. 99, 018001 (2007)</a:t>
            </a:r>
          </a:p>
          <a:p>
            <a:pPr>
              <a:buNone/>
            </a:pPr>
            <a:r>
              <a:rPr lang="en-US" dirty="0" smtClean="0"/>
              <a:t> John R. Royer, Eric I. Corwin, Peter J. Eng, and Heinrich M. Jaeger. Gas-mediated impact</a:t>
            </a:r>
          </a:p>
          <a:p>
            <a:pPr>
              <a:buNone/>
            </a:pPr>
            <a:r>
              <a:rPr lang="en-US" dirty="0" smtClean="0"/>
              <a:t>dynamics in fine-grained granular materials. Phys. Rev. </a:t>
            </a:r>
            <a:r>
              <a:rPr lang="en-US" dirty="0" err="1" smtClean="0"/>
              <a:t>Lett</a:t>
            </a:r>
            <a:r>
              <a:rPr lang="en-US" dirty="0" smtClean="0"/>
              <a:t>. 99, 038003 (2007)</a:t>
            </a:r>
          </a:p>
          <a:p>
            <a:pPr>
              <a:buNone/>
            </a:pPr>
            <a:r>
              <a:rPr lang="sk-SK" dirty="0" smtClean="0"/>
              <a:t> </a:t>
            </a:r>
            <a:r>
              <a:rPr lang="sk-SK" dirty="0" err="1" smtClean="0"/>
              <a:t>Xiang</a:t>
            </a:r>
            <a:r>
              <a:rPr lang="sk-SK" dirty="0" smtClean="0"/>
              <a:t> </a:t>
            </a:r>
            <a:r>
              <a:rPr lang="sk-SK" dirty="0" err="1" smtClean="0"/>
              <a:t>Cheng</a:t>
            </a:r>
            <a:r>
              <a:rPr lang="sk-SK" dirty="0" smtClean="0"/>
              <a:t>, </a:t>
            </a:r>
            <a:r>
              <a:rPr lang="sk-SK" dirty="0" err="1" smtClean="0"/>
              <a:t>German</a:t>
            </a:r>
            <a:r>
              <a:rPr lang="sk-SK" dirty="0" smtClean="0"/>
              <a:t> </a:t>
            </a:r>
            <a:r>
              <a:rPr lang="sk-SK" dirty="0" err="1" smtClean="0"/>
              <a:t>Varas</a:t>
            </a:r>
            <a:r>
              <a:rPr lang="sk-SK" dirty="0" smtClean="0"/>
              <a:t>, Daniel </a:t>
            </a:r>
            <a:r>
              <a:rPr lang="sk-SK" dirty="0" err="1" smtClean="0"/>
              <a:t>Citron</a:t>
            </a:r>
            <a:r>
              <a:rPr lang="sk-SK" dirty="0" smtClean="0"/>
              <a:t>, </a:t>
            </a:r>
            <a:r>
              <a:rPr lang="sk-SK" dirty="0" err="1" smtClean="0"/>
              <a:t>Heinrich</a:t>
            </a:r>
            <a:r>
              <a:rPr lang="sk-SK" dirty="0" smtClean="0"/>
              <a:t> M. </a:t>
            </a:r>
            <a:r>
              <a:rPr lang="sk-SK" dirty="0" err="1" smtClean="0"/>
              <a:t>Jaeger</a:t>
            </a:r>
            <a:r>
              <a:rPr lang="sk-SK" dirty="0" smtClean="0"/>
              <a:t>, and </a:t>
            </a:r>
            <a:r>
              <a:rPr lang="sk-SK" dirty="0" err="1" smtClean="0"/>
              <a:t>Sidney</a:t>
            </a:r>
            <a:r>
              <a:rPr lang="sk-SK" dirty="0" smtClean="0"/>
              <a:t> R. </a:t>
            </a:r>
            <a:r>
              <a:rPr lang="sk-SK" dirty="0" err="1" smtClean="0"/>
              <a:t>Nagel</a:t>
            </a:r>
            <a:r>
              <a:rPr lang="sk-SK" dirty="0" smtClean="0"/>
              <a:t>. </a:t>
            </a:r>
            <a:r>
              <a:rPr lang="sk-SK" dirty="0" err="1" smtClean="0"/>
              <a:t>Collective</a:t>
            </a:r>
            <a:endParaRPr lang="sk-SK" dirty="0" smtClean="0"/>
          </a:p>
          <a:p>
            <a:pPr>
              <a:buNone/>
            </a:pPr>
            <a:r>
              <a:rPr lang="en-US" dirty="0" smtClean="0"/>
              <a:t>behavior in a granular jet: Emergence of a liquid with zero surface tension. Phys. Rev.</a:t>
            </a:r>
          </a:p>
          <a:p>
            <a:pPr>
              <a:buNone/>
            </a:pPr>
            <a:r>
              <a:rPr lang="sk-SK" dirty="0" err="1" smtClean="0"/>
              <a:t>Lett</a:t>
            </a:r>
            <a:r>
              <a:rPr lang="sk-SK" dirty="0" smtClean="0"/>
              <a:t>. 99, 188001 (2007)</a:t>
            </a:r>
          </a:p>
          <a:p>
            <a:pPr>
              <a:buNone/>
            </a:pPr>
            <a:r>
              <a:rPr lang="en-US" dirty="0" smtClean="0"/>
              <a:t> Paul </a:t>
            </a:r>
            <a:r>
              <a:rPr lang="en-US" dirty="0" err="1" smtClean="0"/>
              <a:t>Umbanhowar</a:t>
            </a:r>
            <a:r>
              <a:rPr lang="en-US" dirty="0" smtClean="0"/>
              <a:t> and Daniel I. Goldman. Granular impact and the critical packing state.</a:t>
            </a:r>
          </a:p>
          <a:p>
            <a:pPr>
              <a:buNone/>
            </a:pPr>
            <a:r>
              <a:rPr lang="pt-BR" dirty="0" smtClean="0"/>
              <a:t>Phys. Rev. E 82, 010301 (2010)</a:t>
            </a:r>
          </a:p>
          <a:p>
            <a:pPr>
              <a:buNone/>
            </a:pPr>
            <a:r>
              <a:rPr lang="en-US" dirty="0" smtClean="0"/>
              <a:t> A. Seguin, Y. </a:t>
            </a:r>
            <a:r>
              <a:rPr lang="en-US" dirty="0" err="1" smtClean="0"/>
              <a:t>Bertho</a:t>
            </a:r>
            <a:r>
              <a:rPr lang="en-US" dirty="0" smtClean="0"/>
              <a:t>, P. </a:t>
            </a:r>
            <a:r>
              <a:rPr lang="en-US" dirty="0" err="1" smtClean="0"/>
              <a:t>Gondret</a:t>
            </a:r>
            <a:r>
              <a:rPr lang="en-US" dirty="0" smtClean="0"/>
              <a:t>, and J. </a:t>
            </a:r>
            <a:r>
              <a:rPr lang="en-US" dirty="0" err="1" smtClean="0"/>
              <a:t>Crassous</a:t>
            </a:r>
            <a:r>
              <a:rPr lang="en-US" dirty="0" smtClean="0"/>
              <a:t>. Sphere penetration by impact in a</a:t>
            </a:r>
          </a:p>
          <a:p>
            <a:pPr>
              <a:buNone/>
            </a:pPr>
            <a:r>
              <a:rPr lang="en-US" dirty="0" smtClean="0"/>
              <a:t>granular medium: A </a:t>
            </a:r>
            <a:r>
              <a:rPr lang="en-US" dirty="0" err="1" smtClean="0"/>
              <a:t>collisional</a:t>
            </a:r>
            <a:r>
              <a:rPr lang="en-US" dirty="0" smtClean="0"/>
              <a:t> process. Eur. Phys. </a:t>
            </a:r>
            <a:r>
              <a:rPr lang="en-US" dirty="0" err="1" smtClean="0"/>
              <a:t>Lett</a:t>
            </a:r>
            <a:r>
              <a:rPr lang="en-US" dirty="0" smtClean="0"/>
              <a:t>. 88, 44002 (2009),</a:t>
            </a:r>
          </a:p>
          <a:p>
            <a:pPr>
              <a:buNone/>
            </a:pPr>
            <a:r>
              <a:rPr lang="sk-SK" dirty="0" smtClean="0"/>
              <a:t>http://perso.univ-rennes1.fr/jerome.crassous/Publis/EPL.2009.pdf</a:t>
            </a:r>
          </a:p>
          <a:p>
            <a:pPr>
              <a:buNone/>
            </a:pPr>
            <a:r>
              <a:rPr lang="fr-FR" dirty="0" smtClean="0"/>
              <a:t> Jérôme Crassous </a:t>
            </a:r>
            <a:r>
              <a:rPr lang="fr-FR" dirty="0" err="1" smtClean="0"/>
              <a:t>homepage</a:t>
            </a:r>
            <a:r>
              <a:rPr lang="fr-FR" dirty="0" smtClean="0"/>
              <a:t>: Impact on </a:t>
            </a:r>
            <a:r>
              <a:rPr lang="fr-FR" dirty="0" err="1" smtClean="0"/>
              <a:t>granular</a:t>
            </a:r>
            <a:r>
              <a:rPr lang="fr-FR" dirty="0" smtClean="0"/>
              <a:t> </a:t>
            </a:r>
            <a:r>
              <a:rPr lang="fr-FR" dirty="0" err="1" smtClean="0"/>
              <a:t>material</a:t>
            </a:r>
            <a:r>
              <a:rPr lang="fr-FR" dirty="0" smtClean="0"/>
              <a:t> (Uni Rennes), http://perso.univrennes1.</a:t>
            </a:r>
          </a:p>
          <a:p>
            <a:pPr>
              <a:buNone/>
            </a:pPr>
            <a:r>
              <a:rPr lang="sk-SK" dirty="0" err="1" smtClean="0"/>
              <a:t>fr</a:t>
            </a:r>
            <a:r>
              <a:rPr lang="sk-SK" dirty="0" smtClean="0"/>
              <a:t>/</a:t>
            </a:r>
            <a:r>
              <a:rPr lang="sk-SK" dirty="0" err="1" smtClean="0"/>
              <a:t>jerome.crassous</a:t>
            </a:r>
            <a:r>
              <a:rPr lang="sk-SK" dirty="0" smtClean="0"/>
              <a:t>/</a:t>
            </a:r>
            <a:r>
              <a:rPr lang="sk-SK" dirty="0" err="1" smtClean="0"/>
              <a:t>impact.phtml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9. Minca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0400" cy="2209800"/>
          </a:xfrm>
        </p:spPr>
        <p:txBody>
          <a:bodyPr>
            <a:normAutofit/>
          </a:bodyPr>
          <a:lstStyle/>
          <a:p>
            <a:r>
              <a:rPr lang="sk-SK" dirty="0" smtClean="0"/>
              <a:t>Položte mincu zvislo na magnet. Nakloňte a pustite ju. Minca môže </a:t>
            </a:r>
            <a:r>
              <a:rPr lang="sk-SK" dirty="0" smtClean="0">
                <a:solidFill>
                  <a:srgbClr val="FF0000"/>
                </a:solidFill>
              </a:rPr>
              <a:t>padnúť</a:t>
            </a:r>
            <a:r>
              <a:rPr lang="sk-SK" dirty="0" smtClean="0"/>
              <a:t> na magnet alebo sa môže vrátiť do zvislej pozície. Preskúmajte a vysvetlite </a:t>
            </a:r>
            <a:r>
              <a:rPr lang="sk-SK" dirty="0" smtClean="0">
                <a:solidFill>
                  <a:srgbClr val="FF0000"/>
                </a:solidFill>
              </a:rPr>
              <a:t>pohyb</a:t>
            </a:r>
            <a:r>
              <a:rPr lang="sk-SK" dirty="0" smtClean="0"/>
              <a:t> mince.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0" y="-228600"/>
            <a:ext cx="7498080" cy="1143000"/>
          </a:xfrm>
        </p:spPr>
        <p:txBody>
          <a:bodyPr/>
          <a:lstStyle/>
          <a:p>
            <a:r>
              <a:rPr lang="sk-SK" dirty="0" smtClean="0"/>
              <a:t>Čo je hlavný efekt?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143000" y="1143000"/>
            <a:ext cx="7866888" cy="586740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Magnetická minca je stabilizovaná magnetickým poľom v smere súvisiacom so smerom magnetických indukčných čiar</a:t>
            </a:r>
          </a:p>
          <a:p>
            <a:r>
              <a:rPr lang="sk-SK" dirty="0" smtClean="0"/>
              <a:t>Na póle – minca je stabilizovaná kolmo na magnet – aj keď ju dosť nakloníme (povedzme 30</a:t>
            </a:r>
            <a:r>
              <a:rPr lang="sk-SK" baseline="30000" dirty="0" smtClean="0"/>
              <a:t>o</a:t>
            </a:r>
            <a:r>
              <a:rPr lang="sk-SK" dirty="0" smtClean="0"/>
              <a:t>), vráti sa späť do vertikálnej polohy</a:t>
            </a:r>
          </a:p>
          <a:p>
            <a:r>
              <a:rPr lang="sk-SK" dirty="0" smtClean="0"/>
              <a:t>Môže pri vrátení chvíľu kmitať</a:t>
            </a:r>
          </a:p>
          <a:p>
            <a:r>
              <a:rPr lang="sk-SK" dirty="0" smtClean="0"/>
              <a:t>Ak ju nakloníme  priveľmi – prudko padne na magnet</a:t>
            </a:r>
          </a:p>
          <a:p>
            <a:r>
              <a:rPr lang="sk-SK" dirty="0" smtClean="0"/>
              <a:t>Nemagnetická minca – malý alebo žiaden vplyv magnetu (vírivé prúdy?)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0" y="-228600"/>
            <a:ext cx="7498080" cy="1143000"/>
          </a:xfrm>
        </p:spPr>
        <p:txBody>
          <a:bodyPr/>
          <a:lstStyle/>
          <a:p>
            <a:r>
              <a:rPr lang="sk-SK" dirty="0" smtClean="0"/>
              <a:t>Čo je hlavný efekt?</a:t>
            </a:r>
            <a:endParaRPr lang="sk-SK" dirty="0"/>
          </a:p>
        </p:txBody>
      </p:sp>
      <p:pic>
        <p:nvPicPr>
          <p:cNvPr id="5" name="N45 Magnets and 5 Peso Coin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15240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-228600"/>
            <a:ext cx="7498080" cy="1143000"/>
          </a:xfrm>
        </p:spPr>
        <p:txBody>
          <a:bodyPr/>
          <a:lstStyle/>
          <a:p>
            <a:r>
              <a:rPr lang="sk-SK" dirty="0" smtClean="0"/>
              <a:t>Možno jav teoreticky opísať?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143000" y="1143000"/>
            <a:ext cx="7866888" cy="2667000"/>
          </a:xfrm>
        </p:spPr>
        <p:txBody>
          <a:bodyPr>
            <a:normAutofit/>
          </a:bodyPr>
          <a:lstStyle/>
          <a:p>
            <a:r>
              <a:rPr lang="sk-SK" dirty="0" smtClean="0"/>
              <a:t>Priveľmi zložité </a:t>
            </a:r>
            <a:r>
              <a:rPr lang="sk-SK" dirty="0" smtClean="0">
                <a:sym typeface="Wingdings" pitchFamily="2" charset="2"/>
              </a:rPr>
              <a:t></a:t>
            </a:r>
          </a:p>
          <a:p>
            <a:r>
              <a:rPr lang="sk-SK" dirty="0" smtClean="0">
                <a:sym typeface="Wingdings" pitchFamily="2" charset="2"/>
              </a:rPr>
              <a:t>Minca je z nelineárneho (</a:t>
            </a:r>
            <a:r>
              <a:rPr lang="sk-SK" dirty="0" err="1" smtClean="0">
                <a:sym typeface="Wingdings" pitchFamily="2" charset="2"/>
              </a:rPr>
              <a:t>hysterézna</a:t>
            </a:r>
            <a:r>
              <a:rPr lang="sk-SK" dirty="0" smtClean="0">
                <a:sym typeface="Wingdings" pitchFamily="2" charset="2"/>
              </a:rPr>
              <a:t> slučka) magnetického materiálu, 3D úloha bez akejkoľvek symetrie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-2286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Možno jav skúmať experimentálne?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143000" y="1143000"/>
            <a:ext cx="7866888" cy="541020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sym typeface="Wingdings" pitchFamily="2" charset="2"/>
              </a:rPr>
              <a:t>Mince z rôznych materiálov a rôznych rozmerov</a:t>
            </a:r>
          </a:p>
          <a:p>
            <a:r>
              <a:rPr lang="sk-SK" dirty="0" smtClean="0">
                <a:sym typeface="Wingdings" pitchFamily="2" charset="2"/>
              </a:rPr>
              <a:t>Zistiť, či kritický uhol naklonenia závisí od materiálu mince alebo od jej rozmerov</a:t>
            </a:r>
          </a:p>
          <a:p>
            <a:r>
              <a:rPr lang="sk-SK" dirty="0" smtClean="0">
                <a:sym typeface="Wingdings" pitchFamily="2" charset="2"/>
              </a:rPr>
              <a:t>Zmerať závislosť sily pôsobiacej na mincu od uhla naklonenia</a:t>
            </a:r>
          </a:p>
          <a:p>
            <a:r>
              <a:rPr lang="sk-SK" dirty="0" smtClean="0">
                <a:sym typeface="Wingdings" pitchFamily="2" charset="2"/>
              </a:rPr>
              <a:t>Odvážiť mincu, zmerať jej rozmery a vypočítať jej moment zotrvačnosti </a:t>
            </a:r>
          </a:p>
          <a:p>
            <a:r>
              <a:rPr lang="sk-SK" dirty="0" smtClean="0">
                <a:sym typeface="Wingdings" pitchFamily="2" charset="2"/>
              </a:rPr>
              <a:t>Vypočítať frekvenciu kmitov okolo rovnovážnej polohy a porovnať so skutočnosťou</a:t>
            </a:r>
          </a:p>
          <a:p>
            <a:r>
              <a:rPr lang="sk-SK" dirty="0" smtClean="0">
                <a:sym typeface="Wingdings" pitchFamily="2" charset="2"/>
              </a:rPr>
              <a:t>Pozorovať pohyb mince – možno si všimnete niečo zaujímavé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0" y="-228600"/>
            <a:ext cx="7498080" cy="1143000"/>
          </a:xfrm>
        </p:spPr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143000" y="685800"/>
            <a:ext cx="7866888" cy="6324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 coins on magnet (youtube.com, from zol11ds, Jan. 16, 2011),</a:t>
            </a:r>
          </a:p>
          <a:p>
            <a:pPr>
              <a:buNone/>
            </a:pPr>
            <a:r>
              <a:rPr lang="sk-SK" dirty="0" smtClean="0"/>
              <a:t>http://www.youtube.com/watch?v=qnQTXHo6OHo</a:t>
            </a:r>
          </a:p>
          <a:p>
            <a:pPr>
              <a:buNone/>
            </a:pPr>
            <a:r>
              <a:rPr lang="en-US" dirty="0" smtClean="0"/>
              <a:t> N45 Magnets and 5 Peso Coins (youtube.com, from reichen8, Jan. 8, 2010),</a:t>
            </a:r>
          </a:p>
          <a:p>
            <a:pPr>
              <a:buNone/>
            </a:pPr>
            <a:r>
              <a:rPr lang="sk-SK" dirty="0" smtClean="0"/>
              <a:t>http://www.youtube.com/watch?v=kLL8rp0FYEc</a:t>
            </a:r>
          </a:p>
          <a:p>
            <a:pPr>
              <a:buNone/>
            </a:pPr>
            <a:r>
              <a:rPr lang="en-US" dirty="0" smtClean="0"/>
              <a:t> 120 fps magnet and 2p (youtube.com, from </a:t>
            </a:r>
            <a:r>
              <a:rPr lang="en-US" dirty="0" err="1" smtClean="0"/>
              <a:t>PurpleDreadedMonkey</a:t>
            </a:r>
            <a:r>
              <a:rPr lang="en-US" dirty="0" smtClean="0"/>
              <a:t>, March 30,</a:t>
            </a:r>
          </a:p>
          <a:p>
            <a:pPr>
              <a:buNone/>
            </a:pPr>
            <a:r>
              <a:rPr lang="sk-SK" dirty="0" smtClean="0"/>
              <a:t>2009), http://www.youtube.com/watch?v=Llcn7VjOrjc</a:t>
            </a:r>
          </a:p>
          <a:p>
            <a:pPr>
              <a:buNone/>
            </a:pPr>
            <a:r>
              <a:rPr lang="en-US" dirty="0" smtClean="0"/>
              <a:t> J. D. Jackson. Classical Electrodynamics (3rd ed., John Wiley &amp; Sons, 1998)</a:t>
            </a:r>
          </a:p>
          <a:p>
            <a:pPr>
              <a:buNone/>
            </a:pPr>
            <a:r>
              <a:rPr lang="en-US" dirty="0" smtClean="0"/>
              <a:t> H. Goldstein. Classical Mechanics (3rd ed. Addison-Wesley, 2002)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10. Kmitajúca fľaša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0400" cy="2209800"/>
          </a:xfrm>
        </p:spPr>
        <p:txBody>
          <a:bodyPr>
            <a:normAutofit/>
          </a:bodyPr>
          <a:lstStyle/>
          <a:p>
            <a:r>
              <a:rPr lang="sk-SK" dirty="0" smtClean="0"/>
              <a:t>Vlejte do fľaše trochu vody. Položte ju na vodorovnú podložku a postrčte ju. Fľaša sa najprv kotúľa a potom osciluje, kým sa zastaví. Vyšetrite pohyb fľaše.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0"/>
            <a:ext cx="749808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Prečo sa fľaša pohybuje trhane?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143000" y="1143000"/>
            <a:ext cx="7866888" cy="5867400"/>
          </a:xfrm>
        </p:spPr>
        <p:txBody>
          <a:bodyPr>
            <a:normAutofit/>
          </a:bodyPr>
          <a:lstStyle/>
          <a:p>
            <a:r>
              <a:rPr lang="sk-SK" dirty="0" smtClean="0"/>
              <a:t>Veľmi podobná úloha TMF:</a:t>
            </a:r>
          </a:p>
          <a:p>
            <a:pPr>
              <a:buNone/>
            </a:pPr>
            <a:r>
              <a:rPr lang="en-US" b="1" dirty="0" smtClean="0"/>
              <a:t>13. Rolling can (13th IYPT, 2000)</a:t>
            </a:r>
          </a:p>
          <a:p>
            <a:pPr>
              <a:buNone/>
            </a:pPr>
            <a:r>
              <a:rPr lang="en-US" dirty="0" smtClean="0"/>
              <a:t> A can partially filled with water rolls down an inclined plane. Investigate its motion. </a:t>
            </a:r>
            <a:endParaRPr lang="sk-SK" dirty="0" smtClean="0"/>
          </a:p>
          <a:p>
            <a:endParaRPr lang="sk-SK" dirty="0" smtClean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47053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429000"/>
            <a:ext cx="4191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29698" name="Picture 2" descr="http://media-3.web.britannica.com/eb-media/51/98451-004-8DDDDF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5238750" cy="3448050"/>
          </a:xfrm>
          <a:prstGeom prst="rect">
            <a:avLst/>
          </a:prstGeom>
          <a:noFill/>
        </p:spPr>
      </p:pic>
      <p:pic>
        <p:nvPicPr>
          <p:cNvPr id="29700" name="Picture 4" descr="http://upload.wikimedia.org/wikipedia/commons/f/f8/Tycho_crater_on_the_M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228600"/>
            <a:ext cx="4695825" cy="5715000"/>
          </a:xfrm>
          <a:prstGeom prst="rect">
            <a:avLst/>
          </a:prstGeom>
          <a:noFill/>
        </p:spPr>
      </p:pic>
      <p:pic>
        <p:nvPicPr>
          <p:cNvPr id="29702" name="Picture 6" descr="http://www.kopernik.org/images/archive/copernicus.jpg"/>
          <p:cNvPicPr>
            <a:picLocks noChangeAspect="1" noChangeArrowheads="1"/>
          </p:cNvPicPr>
          <p:nvPr/>
        </p:nvPicPr>
        <p:blipFill>
          <a:blip r:embed="rId4" cstate="print"/>
          <a:srcRect l="35051" t="14933" r="17526" b="23200"/>
          <a:stretch>
            <a:fillRect/>
          </a:stretch>
        </p:blipFill>
        <p:spPr bwMode="auto">
          <a:xfrm>
            <a:off x="457200" y="3733800"/>
            <a:ext cx="3429000" cy="288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0"/>
            <a:ext cx="749808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Prečo sa fľaša pohybuje trhane?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143000" y="1143000"/>
            <a:ext cx="7866888" cy="5867400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Prečo sa fľaša zastaví a prejde do kmitavého pohybu? Energia sa premení na teplo? Je dôležitá viskozita kvapaliny?</a:t>
            </a:r>
          </a:p>
          <a:p>
            <a:r>
              <a:rPr lang="sk-SK" dirty="0" smtClean="0"/>
              <a:t>Vyskúšať rôzne kvapaliny</a:t>
            </a:r>
          </a:p>
          <a:p>
            <a:endParaRPr lang="sk-SK" dirty="0" smtClean="0"/>
          </a:p>
          <a:p>
            <a:r>
              <a:rPr lang="sk-SK" dirty="0" smtClean="0"/>
              <a:t>Je teda dôležité </a:t>
            </a:r>
            <a:r>
              <a:rPr lang="sk-SK" dirty="0" err="1" smtClean="0"/>
              <a:t>premiešavanie</a:t>
            </a:r>
            <a:r>
              <a:rPr lang="sk-SK" dirty="0" smtClean="0"/>
              <a:t> kvapaliny?</a:t>
            </a:r>
          </a:p>
          <a:p>
            <a:r>
              <a:rPr lang="sk-SK" dirty="0" smtClean="0"/>
              <a:t>Vyskúšať rôzne množstvo kvapaliny vo fľaši.</a:t>
            </a:r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Prečo sa fľaša na konci rozkmitá?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143000" y="1143000"/>
            <a:ext cx="7866888" cy="5867400"/>
          </a:xfrm>
        </p:spPr>
        <p:txBody>
          <a:bodyPr>
            <a:normAutofit/>
          </a:bodyPr>
          <a:lstStyle/>
          <a:p>
            <a:r>
              <a:rPr lang="sk-SK" dirty="0" smtClean="0"/>
              <a:t>Súvisí perióda kmitov s vlastnými kmitmi vody vo fľaši?</a:t>
            </a:r>
          </a:p>
          <a:p>
            <a:r>
              <a:rPr lang="sk-SK" dirty="0" smtClean="0"/>
              <a:t>Zmerať frekvenciu kmitov vody a porovnať</a:t>
            </a:r>
          </a:p>
          <a:p>
            <a:r>
              <a:rPr lang="sk-SK" dirty="0" smtClean="0"/>
              <a:t>Vlastné kmity vydržia dlho, ak má kvapalina malú viskozitu</a:t>
            </a:r>
          </a:p>
          <a:p>
            <a:r>
              <a:rPr lang="sk-SK" dirty="0" smtClean="0"/>
              <a:t>Vyskúšať rôzne kvapaliny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0" y="-228600"/>
            <a:ext cx="7498080" cy="1143000"/>
          </a:xfrm>
        </p:spPr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143000" y="685800"/>
            <a:ext cx="7866888" cy="6324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 N. J. </a:t>
            </a:r>
            <a:r>
              <a:rPr lang="en-US" dirty="0" err="1" smtClean="0"/>
              <a:t>Balmforth</a:t>
            </a:r>
            <a:r>
              <a:rPr lang="en-US" dirty="0" smtClean="0"/>
              <a:t>, J. W. M. Bush, D. </a:t>
            </a:r>
            <a:r>
              <a:rPr lang="en-US" dirty="0" err="1" smtClean="0"/>
              <a:t>Vener</a:t>
            </a:r>
            <a:r>
              <a:rPr lang="en-US" dirty="0" smtClean="0"/>
              <a:t>, and R. Young. Dissipative descent: Rocking</a:t>
            </a:r>
            <a:r>
              <a:rPr lang="sk-SK" dirty="0" smtClean="0"/>
              <a:t> </a:t>
            </a:r>
            <a:r>
              <a:rPr lang="en-US" dirty="0" smtClean="0"/>
              <a:t>and rolling down an incline. J. Fluid Mech. 590, 295-318 (2007),</a:t>
            </a:r>
          </a:p>
          <a:p>
            <a:pPr>
              <a:buNone/>
            </a:pPr>
            <a:r>
              <a:rPr lang="sk-SK" dirty="0" smtClean="0"/>
              <a:t>http://www.math.ubc.ca/~njb/Research/sbx1.pdf</a:t>
            </a:r>
          </a:p>
          <a:p>
            <a:pPr>
              <a:buNone/>
            </a:pPr>
            <a:r>
              <a:rPr lang="en-US" dirty="0" smtClean="0"/>
              <a:t> D. P. </a:t>
            </a:r>
            <a:r>
              <a:rPr lang="en-US" dirty="0" err="1" smtClean="0"/>
              <a:t>Vener</a:t>
            </a:r>
            <a:r>
              <a:rPr lang="en-US" dirty="0" smtClean="0"/>
              <a:t>. Rocking and rolling down an incline: the dynamics of nested cylinders</a:t>
            </a:r>
            <a:r>
              <a:rPr lang="sk-SK" dirty="0" smtClean="0"/>
              <a:t> </a:t>
            </a:r>
            <a:r>
              <a:rPr lang="en-US" dirty="0" smtClean="0"/>
              <a:t>on a ramp, PhD thesis at MIT (2006),</a:t>
            </a:r>
          </a:p>
          <a:p>
            <a:pPr>
              <a:buNone/>
            </a:pPr>
            <a:r>
              <a:rPr lang="sk-SK" dirty="0" smtClean="0"/>
              <a:t>http://dspace.mit.edu/bitstream/handle/1721.1/34616/71330256.pdf?sequence=1</a:t>
            </a:r>
          </a:p>
          <a:p>
            <a:pPr>
              <a:buNone/>
            </a:pPr>
            <a:r>
              <a:rPr lang="en-US" dirty="0" smtClean="0"/>
              <a:t> </a:t>
            </a:r>
            <a:r>
              <a:rPr lang="en-US" dirty="0" err="1" smtClean="0"/>
              <a:t>Manoj</a:t>
            </a:r>
            <a:r>
              <a:rPr lang="en-US" dirty="0" smtClean="0"/>
              <a:t> </a:t>
            </a:r>
            <a:r>
              <a:rPr lang="en-US" dirty="0" err="1" smtClean="0"/>
              <a:t>Srinivasan</a:t>
            </a:r>
            <a:r>
              <a:rPr lang="en-US" dirty="0" smtClean="0"/>
              <a:t> and Andy </a:t>
            </a:r>
            <a:r>
              <a:rPr lang="en-US" dirty="0" err="1" smtClean="0"/>
              <a:t>Ruina</a:t>
            </a:r>
            <a:r>
              <a:rPr lang="en-US" dirty="0" smtClean="0"/>
              <a:t>. Rocking and rolling: A can that appears to rock</a:t>
            </a:r>
            <a:r>
              <a:rPr lang="sk-SK" dirty="0" smtClean="0"/>
              <a:t> </a:t>
            </a:r>
            <a:r>
              <a:rPr lang="en-US" dirty="0" smtClean="0"/>
              <a:t>might actually roll. Phys. Rev. E 78, 066609 (2008)</a:t>
            </a:r>
          </a:p>
          <a:p>
            <a:pPr>
              <a:buNone/>
            </a:pPr>
            <a:r>
              <a:rPr lang="en-US" dirty="0" smtClean="0"/>
              <a:t> Harold R. Vaughn, William L. </a:t>
            </a:r>
            <a:r>
              <a:rPr lang="en-US" dirty="0" err="1" smtClean="0"/>
              <a:t>Oberkamp</a:t>
            </a:r>
            <a:r>
              <a:rPr lang="en-US" dirty="0" smtClean="0"/>
              <a:t>, and Walter P. Wolfe. Fluid motion inside a</a:t>
            </a:r>
            <a:r>
              <a:rPr lang="sk-SK" dirty="0" smtClean="0"/>
              <a:t> </a:t>
            </a:r>
            <a:r>
              <a:rPr lang="sk-SK" dirty="0" err="1" smtClean="0"/>
              <a:t>spinning</a:t>
            </a:r>
            <a:r>
              <a:rPr lang="sk-SK" dirty="0" smtClean="0"/>
              <a:t> </a:t>
            </a:r>
            <a:r>
              <a:rPr lang="sk-SK" dirty="0" err="1" smtClean="0"/>
              <a:t>nutating</a:t>
            </a:r>
            <a:r>
              <a:rPr lang="sk-SK" dirty="0" smtClean="0"/>
              <a:t> cylinder. J. Fluid Mech. 150, 121-138 (1985)</a:t>
            </a:r>
          </a:p>
          <a:p>
            <a:pPr>
              <a:buNone/>
            </a:pPr>
            <a:r>
              <a:rPr lang="en-US" dirty="0" smtClean="0"/>
              <a:t> </a:t>
            </a:r>
            <a:r>
              <a:rPr lang="en-US" dirty="0" err="1" smtClean="0"/>
              <a:t>Thorwald</a:t>
            </a:r>
            <a:r>
              <a:rPr lang="en-US" dirty="0" smtClean="0"/>
              <a:t> Herbert. Viscous fluid motion in a spinning and </a:t>
            </a:r>
            <a:r>
              <a:rPr lang="en-US" dirty="0" err="1" smtClean="0"/>
              <a:t>nutating</a:t>
            </a:r>
            <a:r>
              <a:rPr lang="en-US" dirty="0" smtClean="0"/>
              <a:t> cylinder. J. Fluid</a:t>
            </a:r>
            <a:r>
              <a:rPr lang="sk-SK" dirty="0" smtClean="0"/>
              <a:t> Mech., 167, 181-198 (1986)</a:t>
            </a:r>
          </a:p>
          <a:p>
            <a:pPr>
              <a:buNone/>
            </a:pPr>
            <a:r>
              <a:rPr lang="en-US" dirty="0" smtClean="0"/>
              <a:t> A. F. </a:t>
            </a:r>
            <a:r>
              <a:rPr lang="en-US" dirty="0" err="1" smtClean="0"/>
              <a:t>Crossley</a:t>
            </a:r>
            <a:r>
              <a:rPr lang="en-US" dirty="0" smtClean="0"/>
              <a:t>. On the motion of a rotating circular cylinder filled with viscous fluid.</a:t>
            </a:r>
            <a:r>
              <a:rPr lang="sk-SK" dirty="0" smtClean="0"/>
              <a:t> </a:t>
            </a:r>
            <a:r>
              <a:rPr lang="en-US" dirty="0" smtClean="0"/>
              <a:t>Math. Proc. Cambridge Phil. Soc. 24, 480-488 (1928)</a:t>
            </a:r>
          </a:p>
          <a:p>
            <a:pPr>
              <a:buNone/>
            </a:pPr>
            <a:r>
              <a:rPr lang="en-US" dirty="0" smtClean="0"/>
              <a:t> F. </a:t>
            </a:r>
            <a:r>
              <a:rPr lang="en-US" dirty="0" err="1" smtClean="0"/>
              <a:t>Yoshizumi</a:t>
            </a:r>
            <a:r>
              <a:rPr lang="en-US" dirty="0" smtClean="0"/>
              <a:t>. Self-excited vibration analysis of a rotating cylinder partially filled</a:t>
            </a:r>
            <a:r>
              <a:rPr lang="sk-SK" dirty="0" smtClean="0"/>
              <a:t> </a:t>
            </a:r>
            <a:r>
              <a:rPr lang="en-US" dirty="0" smtClean="0"/>
              <a:t>with liquid. J. System Design and Dynamics 5, 2, 327-387 (2011)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0" y="-228600"/>
            <a:ext cx="7498080" cy="1143000"/>
          </a:xfrm>
        </p:spPr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143000" y="685800"/>
            <a:ext cx="7866888" cy="6324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 Theoretical problem 1: Back-and-Forth Rolling of an Liquid-Filled Sphere (</a:t>
            </a:r>
            <a:r>
              <a:rPr lang="en-US" dirty="0" err="1" smtClean="0"/>
              <a:t>APhO</a:t>
            </a:r>
            <a:r>
              <a:rPr lang="en-US" dirty="0" smtClean="0"/>
              <a:t>,</a:t>
            </a:r>
            <a:r>
              <a:rPr lang="sk-SK" dirty="0" smtClean="0"/>
              <a:t>2007), www.apho8.fudan.edu.cn/images/th1-text.doc, http://oai.dtic.mil/oai/oai?verb=getRecord&amp;metadataPrefix=html&amp;identifier=AD0665709</a:t>
            </a:r>
          </a:p>
          <a:p>
            <a:pPr>
              <a:buNone/>
            </a:pPr>
            <a:r>
              <a:rPr lang="en-US" dirty="0" smtClean="0"/>
              <a:t> P. G. Young. An analytical model to predict the response of fluid-filled shells </a:t>
            </a:r>
            <a:r>
              <a:rPr lang="en-US" dirty="0" err="1" smtClean="0"/>
              <a:t>toimpact</a:t>
            </a:r>
            <a:r>
              <a:rPr lang="en-US" dirty="0" smtClean="0"/>
              <a:t>—a model for blunt head impacts. J. Sound Vibration 5, 1107-1126 (2003)</a:t>
            </a:r>
            <a:r>
              <a:rPr lang="sk-SK" dirty="0" smtClean="0"/>
              <a:t> http://oai.dtic.mil/oai/oai?verb=getRecord&amp;metadataPrefix=html&amp;identifier=ADA159324</a:t>
            </a:r>
          </a:p>
          <a:p>
            <a:pPr>
              <a:buNone/>
            </a:pPr>
            <a:r>
              <a:rPr lang="en-US" dirty="0" smtClean="0"/>
              <a:t> Carolyn Wightman, Maher </a:t>
            </a:r>
            <a:r>
              <a:rPr lang="en-US" dirty="0" err="1" smtClean="0"/>
              <a:t>Moakher</a:t>
            </a:r>
            <a:r>
              <a:rPr lang="en-US" dirty="0" smtClean="0"/>
              <a:t>, Fernando J. </a:t>
            </a:r>
            <a:r>
              <a:rPr lang="en-US" dirty="0" err="1" smtClean="0"/>
              <a:t>Muzzio</a:t>
            </a:r>
            <a:r>
              <a:rPr lang="en-US" dirty="0" smtClean="0"/>
              <a:t>, and O. </a:t>
            </a:r>
            <a:r>
              <a:rPr lang="en-US" dirty="0" err="1" smtClean="0"/>
              <a:t>Walton.Simulation</a:t>
            </a:r>
            <a:r>
              <a:rPr lang="en-US" dirty="0" smtClean="0"/>
              <a:t> of flow and mixing of particles in a rotating and rocking cylinder. </a:t>
            </a:r>
            <a:r>
              <a:rPr lang="en-US" dirty="0" err="1" smtClean="0"/>
              <a:t>AIChE</a:t>
            </a:r>
            <a:r>
              <a:rPr lang="sk-SK" dirty="0" smtClean="0"/>
              <a:t>J. 44, 6, 1266–1276 (1998)</a:t>
            </a:r>
          </a:p>
          <a:p>
            <a:pPr>
              <a:buNone/>
            </a:pPr>
            <a:r>
              <a:rPr lang="en-US" dirty="0" smtClean="0"/>
              <a:t> Leaf Turner and Ari M. Turner. Asymmetric</a:t>
            </a:r>
            <a:r>
              <a:rPr lang="sk-SK" dirty="0" smtClean="0"/>
              <a:t> </a:t>
            </a:r>
            <a:r>
              <a:rPr lang="en-US" dirty="0" smtClean="0"/>
              <a:t>rolling bodies and the phantom</a:t>
            </a:r>
            <a:r>
              <a:rPr lang="sk-SK" dirty="0" err="1" smtClean="0"/>
              <a:t>torque</a:t>
            </a:r>
            <a:r>
              <a:rPr lang="sk-SK" dirty="0" smtClean="0"/>
              <a:t>. Am. J. </a:t>
            </a:r>
            <a:r>
              <a:rPr lang="sk-SK" dirty="0" err="1" smtClean="0"/>
              <a:t>Phys</a:t>
            </a:r>
            <a:r>
              <a:rPr lang="sk-SK" dirty="0" smtClean="0"/>
              <a:t>. 78, 9, 905-908 (2010)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IYPT </a:t>
            </a:r>
            <a:r>
              <a:rPr lang="sk-SK" b="1" dirty="0" err="1" smtClean="0"/>
              <a:t>kit</a:t>
            </a:r>
            <a:r>
              <a:rPr lang="sk-SK" b="1" dirty="0" smtClean="0"/>
              <a:t> 2012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7010400" cy="304800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Autor: </a:t>
            </a:r>
            <a:r>
              <a:rPr lang="sk-SK" dirty="0" err="1" smtClean="0"/>
              <a:t>Ilja</a:t>
            </a:r>
            <a:r>
              <a:rPr lang="sk-SK" dirty="0" smtClean="0"/>
              <a:t> </a:t>
            </a:r>
            <a:r>
              <a:rPr lang="sk-SK" dirty="0" err="1" smtClean="0"/>
              <a:t>Marchenko</a:t>
            </a:r>
            <a:endParaRPr lang="sk-SK" dirty="0" smtClean="0"/>
          </a:p>
          <a:p>
            <a:endParaRPr lang="sk-SK" dirty="0" smtClean="0"/>
          </a:p>
          <a:p>
            <a:r>
              <a:rPr lang="sk-SK" u="sng" dirty="0" smtClean="0">
                <a:hlinkClick r:id="rId2"/>
              </a:rPr>
              <a:t>http://kit.ilyam.org/</a:t>
            </a:r>
            <a:endParaRPr lang="sk-SK" u="sng" dirty="0" smtClean="0"/>
          </a:p>
          <a:p>
            <a:endParaRPr lang="sk-SK" dirty="0" smtClean="0"/>
          </a:p>
          <a:p>
            <a:r>
              <a:rPr lang="sk-SK" dirty="0" smtClean="0"/>
              <a:t>Dobrá zbierka odkazov na literatúru, súbor otázok k úlohám, ktoré smerujú k pochopeniu podstaty problému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Čo máme pozorovať?</a:t>
            </a:r>
            <a:endParaRPr lang="sk-SK" dirty="0"/>
          </a:p>
        </p:txBody>
      </p:sp>
      <p:pic>
        <p:nvPicPr>
          <p:cNvPr id="286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 l="51831" t="7520" r="15647" b="11136"/>
          <a:stretch>
            <a:fillRect/>
          </a:stretch>
        </p:blipFill>
        <p:spPr bwMode="auto">
          <a:xfrm>
            <a:off x="1676400" y="914400"/>
            <a:ext cx="3886200" cy="546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3429000" y="648866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http://doc.utwente.nl/49050/1/impact_on_soft_sand.pdf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Čo máme pozorovať?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3429000" y="648866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http://www.youtube.com/watch?v=YfYPJZCSI-E</a:t>
            </a:r>
            <a:endParaRPr lang="sk-SK" dirty="0"/>
          </a:p>
        </p:txBody>
      </p:sp>
      <p:pic>
        <p:nvPicPr>
          <p:cNvPr id="6" name="Granular eruptions- Void collapse 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600200"/>
            <a:ext cx="5562600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Prečo vzniká šplech?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864" t="19270" r="6500" b="22885"/>
          <a:stretch>
            <a:fillRect/>
          </a:stretch>
        </p:blipFill>
        <p:spPr bwMode="auto">
          <a:xfrm>
            <a:off x="1295400" y="980831"/>
            <a:ext cx="7162800" cy="587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Je možné úlohu teoreticky riešiť?</a:t>
            </a:r>
            <a:endParaRPr lang="sk-SK" dirty="0"/>
          </a:p>
        </p:txBody>
      </p:sp>
      <p:sp>
        <p:nvSpPr>
          <p:cNvPr id="6" name="Zástupný symbol obsahu 7"/>
          <p:cNvSpPr>
            <a:spLocks noGrp="1"/>
          </p:cNvSpPr>
          <p:nvPr>
            <p:ph idx="1"/>
          </p:nvPr>
        </p:nvSpPr>
        <p:spPr>
          <a:xfrm>
            <a:off x="1143000" y="1295400"/>
            <a:ext cx="7498080" cy="4724400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Dva prístupy opísané v literatúre</a:t>
            </a:r>
          </a:p>
          <a:p>
            <a:r>
              <a:rPr lang="sk-SK" dirty="0" smtClean="0"/>
              <a:t>Tok neideálnej kvapaliny</a:t>
            </a:r>
          </a:p>
          <a:p>
            <a:pPr lvl="1"/>
            <a:r>
              <a:rPr lang="sk-SK" dirty="0" smtClean="0"/>
              <a:t>Veľmi ťažké, zahrnúť viskozitu i zotrvačnosť, ťažké rovnice</a:t>
            </a:r>
          </a:p>
          <a:p>
            <a:r>
              <a:rPr lang="sk-SK" dirty="0" smtClean="0"/>
              <a:t>Pohyb individuálnych častíc (napríklad </a:t>
            </a:r>
            <a:r>
              <a:rPr lang="sk-SK" dirty="0" err="1" smtClean="0"/>
              <a:t>guličiek</a:t>
            </a:r>
            <a:r>
              <a:rPr lang="sk-SK" dirty="0" smtClean="0"/>
              <a:t>) - simuláciou</a:t>
            </a:r>
          </a:p>
          <a:p>
            <a:pPr lvl="1"/>
            <a:r>
              <a:rPr lang="sk-SK" dirty="0" smtClean="0"/>
              <a:t>Riešenie </a:t>
            </a:r>
            <a:r>
              <a:rPr lang="sk-SK" dirty="0" err="1" smtClean="0"/>
              <a:t>newtonovou</a:t>
            </a:r>
            <a:r>
              <a:rPr lang="sk-SK" dirty="0" smtClean="0"/>
              <a:t> mechanikou (pružné zrážky)</a:t>
            </a:r>
          </a:p>
          <a:p>
            <a:pPr lvl="1"/>
            <a:r>
              <a:rPr lang="sk-SK" dirty="0" smtClean="0"/>
              <a:t>Zahrnutie koeficientu reštitúcie</a:t>
            </a:r>
          </a:p>
          <a:p>
            <a:pPr lvl="1"/>
            <a:r>
              <a:rPr lang="sk-SK" dirty="0" smtClean="0"/>
              <a:t>Nezahrňuje sa iné trenie</a:t>
            </a:r>
          </a:p>
          <a:p>
            <a:pPr lvl="1"/>
            <a:r>
              <a:rPr lang="sk-SK" dirty="0" smtClean="0"/>
              <a:t>Treba riešiť pohyb obrovského množstva </a:t>
            </a:r>
            <a:r>
              <a:rPr lang="sk-SK" dirty="0" err="1" smtClean="0"/>
              <a:t>guličiek</a:t>
            </a:r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Je možné úlohu teoreticky riešiť?</a:t>
            </a:r>
            <a:endParaRPr lang="sk-SK" dirty="0"/>
          </a:p>
        </p:txBody>
      </p:sp>
      <p:sp>
        <p:nvSpPr>
          <p:cNvPr id="6" name="Zástupný symbol obsahu 7"/>
          <p:cNvSpPr>
            <a:spLocks noGrp="1"/>
          </p:cNvSpPr>
          <p:nvPr>
            <p:ph idx="1"/>
          </p:nvPr>
        </p:nvSpPr>
        <p:spPr>
          <a:xfrm>
            <a:off x="1143000" y="1295400"/>
            <a:ext cx="7498080" cy="4876800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>
                <a:hlinkClick r:id="rId2"/>
              </a:rPr>
              <a:t>http://www.drp.fmph.uniba.sk/~kundracik/Java/Brown/index.htm</a:t>
            </a:r>
            <a:endParaRPr lang="sk-SK" dirty="0" smtClean="0"/>
          </a:p>
          <a:p>
            <a:r>
              <a:rPr lang="sk-SK" dirty="0" smtClean="0"/>
              <a:t>Implementované pružné zrážky dvoch </a:t>
            </a:r>
            <a:r>
              <a:rPr lang="sk-SK" dirty="0" err="1" smtClean="0"/>
              <a:t>guličiek</a:t>
            </a:r>
            <a:r>
              <a:rPr lang="sk-SK" dirty="0" smtClean="0"/>
              <a:t> v 2D (zhruba zodpovedá valcu)</a:t>
            </a:r>
          </a:p>
          <a:p>
            <a:r>
              <a:rPr lang="sk-SK" dirty="0" smtClean="0"/>
              <a:t>Počíta sa rýchlosť </a:t>
            </a:r>
            <a:r>
              <a:rPr lang="sk-SK" dirty="0" err="1" smtClean="0"/>
              <a:t>guličiek</a:t>
            </a:r>
            <a:r>
              <a:rPr lang="sk-SK" dirty="0" smtClean="0"/>
              <a:t> po zrážke, inak medzi zrážkami zostáva konštantná</a:t>
            </a:r>
          </a:p>
          <a:p>
            <a:r>
              <a:rPr lang="sk-SK" dirty="0" smtClean="0"/>
              <a:t>Jednoducho možno pridať gravitáciu (zmena rýchlosti medzi zrážkami vplyvom gravitácie)</a:t>
            </a:r>
          </a:p>
          <a:p>
            <a:r>
              <a:rPr lang="sk-SK" dirty="0" smtClean="0"/>
              <a:t>Treba pridať straty energie pri zrážkach – v literatúre opísaná jednoduchá metóda: vypočítané rýchlosti po zrážke sa vynásobia koeficientom k&lt;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k-SK" dirty="0" smtClean="0"/>
              <a:t> </a:t>
            </a:r>
          </a:p>
          <a:p>
            <a:r>
              <a:rPr lang="sk-SK" dirty="0" smtClean="0"/>
              <a:t>Zdrojový kód je k dispozícii na uvedenej stránke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Jednoduchšie a s garantovaným výsledkom</a:t>
            </a:r>
            <a:endParaRPr lang="sk-SK" dirty="0"/>
          </a:p>
        </p:txBody>
      </p:sp>
      <p:sp>
        <p:nvSpPr>
          <p:cNvPr id="9" name="Zástupný symbol obsahu 7"/>
          <p:cNvSpPr>
            <a:spLocks noGrp="1"/>
          </p:cNvSpPr>
          <p:nvPr>
            <p:ph idx="1"/>
          </p:nvPr>
        </p:nvSpPr>
        <p:spPr>
          <a:xfrm>
            <a:off x="1143000" y="1447800"/>
            <a:ext cx="7498080" cy="4876800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Naštudovať v literatúre, ktoré parametre </a:t>
            </a:r>
            <a:r>
              <a:rPr lang="sk-SK" dirty="0" err="1" smtClean="0"/>
              <a:t>granulárneho</a:t>
            </a:r>
            <a:r>
              <a:rPr lang="sk-SK" dirty="0" smtClean="0"/>
              <a:t> materiálu sú dôležité</a:t>
            </a:r>
          </a:p>
          <a:p>
            <a:r>
              <a:rPr lang="sk-SK" dirty="0" smtClean="0"/>
              <a:t>Trenie medzi čiastočkami (teda ich pravidelnosť a veľkosť) – musí byť piesok suchý?</a:t>
            </a:r>
          </a:p>
          <a:p>
            <a:r>
              <a:rPr lang="sk-SK" dirty="0" smtClean="0"/>
              <a:t>Hustota</a:t>
            </a:r>
          </a:p>
          <a:p>
            <a:r>
              <a:rPr lang="sk-SK" dirty="0" smtClean="0"/>
              <a:t>Kúpiť plastové </a:t>
            </a:r>
            <a:r>
              <a:rPr lang="sk-SK" dirty="0" err="1" smtClean="0"/>
              <a:t>guličky</a:t>
            </a:r>
            <a:r>
              <a:rPr lang="sk-SK" dirty="0" smtClean="0"/>
              <a:t> do </a:t>
            </a:r>
            <a:r>
              <a:rPr lang="sk-SK" dirty="0" err="1" smtClean="0"/>
              <a:t>airsoftových</a:t>
            </a:r>
            <a:r>
              <a:rPr lang="sk-SK" dirty="0" smtClean="0"/>
              <a:t> zbraní? 2000 </a:t>
            </a:r>
            <a:r>
              <a:rPr lang="sk-SK" dirty="0" err="1" smtClean="0"/>
              <a:t>guličiek</a:t>
            </a:r>
            <a:r>
              <a:rPr lang="sk-SK" dirty="0" smtClean="0"/>
              <a:t> = cca 10 EUR</a:t>
            </a:r>
          </a:p>
          <a:p>
            <a:r>
              <a:rPr lang="sk-SK" dirty="0" smtClean="0"/>
              <a:t>Zmenšiť trenie </a:t>
            </a:r>
            <a:r>
              <a:rPr lang="sk-SK" dirty="0" smtClean="0">
                <a:hlinkClick r:id="rId2" action="ppaction://hlinkfile"/>
              </a:rPr>
              <a:t>vibráciami</a:t>
            </a:r>
            <a:r>
              <a:rPr lang="sk-SK" dirty="0" smtClean="0"/>
              <a:t>? </a:t>
            </a:r>
          </a:p>
          <a:p>
            <a:r>
              <a:rPr lang="sk-SK" dirty="0" smtClean="0"/>
              <a:t>Použiť piesok s rôzne veľkými zrnami (triedený piesok sa dá kúpiť v akvaristických predajniach)</a:t>
            </a:r>
          </a:p>
          <a:p>
            <a:r>
              <a:rPr lang="sk-SK" dirty="0" smtClean="0"/>
              <a:t>Zohnať granulované plasty (polotovar pre výrobu plastových odliatkov), polystyrén, sklené </a:t>
            </a:r>
            <a:r>
              <a:rPr lang="sk-SK" dirty="0" err="1" smtClean="0"/>
              <a:t>guličky</a:t>
            </a:r>
            <a:r>
              <a:rPr lang="sk-SK" dirty="0" smtClean="0"/>
              <a:t> (chemické laboratórium),  ...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Jednoduchšie a s garantovaným výsledkom</a:t>
            </a:r>
            <a:endParaRPr lang="sk-SK" dirty="0"/>
          </a:p>
        </p:txBody>
      </p:sp>
      <p:sp>
        <p:nvSpPr>
          <p:cNvPr id="9" name="Zástupný symbol obsahu 7"/>
          <p:cNvSpPr>
            <a:spLocks noGrp="1"/>
          </p:cNvSpPr>
          <p:nvPr>
            <p:ph idx="1"/>
          </p:nvPr>
        </p:nvSpPr>
        <p:spPr>
          <a:xfrm>
            <a:off x="1143000" y="1447800"/>
            <a:ext cx="7498080" cy="4876800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Nafilmovať deje pri zrážke a kvalitatívne ich vysvetliť</a:t>
            </a:r>
          </a:p>
          <a:p>
            <a:r>
              <a:rPr lang="sk-SK" dirty="0" smtClean="0"/>
              <a:t>Fotoaparát schopný zaznamenať vysokorýchlostné video má TMF k dispozícii</a:t>
            </a:r>
          </a:p>
          <a:p>
            <a:r>
              <a:rPr lang="sk-SK" dirty="0" smtClean="0"/>
              <a:t>Kvantitatívne dať do súvisu parametre (existencia/výška šplechu, hĺbka </a:t>
            </a:r>
            <a:r>
              <a:rPr lang="sk-SK" dirty="0" err="1" smtClean="0"/>
              <a:t>vnoru</a:t>
            </a:r>
            <a:r>
              <a:rPr lang="sk-SK" dirty="0" smtClean="0"/>
              <a:t> </a:t>
            </a:r>
            <a:r>
              <a:rPr lang="sk-SK" dirty="0" err="1" smtClean="0"/>
              <a:t>guličky</a:t>
            </a:r>
            <a:r>
              <a:rPr lang="sk-SK" dirty="0" smtClean="0"/>
              <a:t>, ...) s parametrami </a:t>
            </a:r>
            <a:r>
              <a:rPr lang="sk-SK" dirty="0" err="1" smtClean="0"/>
              <a:t>granulárneho</a:t>
            </a:r>
            <a:r>
              <a:rPr lang="sk-SK" dirty="0" smtClean="0"/>
              <a:t> materiálu a </a:t>
            </a:r>
            <a:r>
              <a:rPr lang="sk-SK" dirty="0" err="1" smtClean="0"/>
              <a:t>guličky</a:t>
            </a:r>
            <a:r>
              <a:rPr lang="sk-SK" dirty="0" smtClean="0"/>
              <a:t> (veľkosť zrniek, rýchlosť </a:t>
            </a:r>
            <a:r>
              <a:rPr lang="sk-SK" dirty="0" err="1" smtClean="0"/>
              <a:t>guličky</a:t>
            </a:r>
            <a:r>
              <a:rPr lang="sk-SK" dirty="0" smtClean="0"/>
              <a:t>), hmotnosť </a:t>
            </a:r>
            <a:r>
              <a:rPr lang="sk-SK" dirty="0" err="1" smtClean="0"/>
              <a:t>guličky</a:t>
            </a:r>
            <a:r>
              <a:rPr lang="sk-SK" dirty="0" smtClean="0"/>
              <a:t>, ...) – takéto údaje v literatúre pravdepodobne nenájdete – vedecké články sa zaoberajú najmä pochopením podstaty javu</a:t>
            </a:r>
          </a:p>
          <a:p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2238</TotalTime>
  <Words>1848</Words>
  <Application>Microsoft Office PowerPoint</Application>
  <PresentationFormat>Prezentácia na obrazovke (4:3)</PresentationFormat>
  <Paragraphs>156</Paragraphs>
  <Slides>24</Slides>
  <Notes>0</Notes>
  <HiddenSlides>0</HiddenSlides>
  <MMClips>2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Slnovrat</vt:lpstr>
      <vt:lpstr>14. Špliechajúci piesok</vt:lpstr>
      <vt:lpstr>Snímka 2</vt:lpstr>
      <vt:lpstr>Čo máme pozorovať?</vt:lpstr>
      <vt:lpstr>Čo máme pozorovať?</vt:lpstr>
      <vt:lpstr>Prečo vzniká šplech?</vt:lpstr>
      <vt:lpstr>Je možné úlohu teoreticky riešiť?</vt:lpstr>
      <vt:lpstr>Je možné úlohu teoreticky riešiť?</vt:lpstr>
      <vt:lpstr>Jednoduchšie a s garantovaným výsledkom</vt:lpstr>
      <vt:lpstr>Jednoduchšie a s garantovaným výsledkom</vt:lpstr>
      <vt:lpstr>Literatúra</vt:lpstr>
      <vt:lpstr>Literatúra</vt:lpstr>
      <vt:lpstr>9. Minca</vt:lpstr>
      <vt:lpstr>Čo je hlavný efekt?</vt:lpstr>
      <vt:lpstr>Čo je hlavný efekt?</vt:lpstr>
      <vt:lpstr>Možno jav teoreticky opísať?</vt:lpstr>
      <vt:lpstr>Možno jav skúmať experimentálne?</vt:lpstr>
      <vt:lpstr>Literatúra</vt:lpstr>
      <vt:lpstr>10. Kmitajúca fľaša</vt:lpstr>
      <vt:lpstr>Prečo sa fľaša pohybuje trhane?</vt:lpstr>
      <vt:lpstr>Prečo sa fľaša pohybuje trhane?</vt:lpstr>
      <vt:lpstr>Prečo sa fľaša na konci rozkmitá?</vt:lpstr>
      <vt:lpstr>Literatúra</vt:lpstr>
      <vt:lpstr>Literatúra</vt:lpstr>
      <vt:lpstr>IYPT kit 2012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14, 10 a 9</dc:title>
  <dc:creator>kundracik</dc:creator>
  <cp:lastModifiedBy>kundracik</cp:lastModifiedBy>
  <cp:revision>72</cp:revision>
  <dcterms:created xsi:type="dcterms:W3CDTF">2011-10-16T18:44:26Z</dcterms:created>
  <dcterms:modified xsi:type="dcterms:W3CDTF">2011-10-21T08:44:58Z</dcterms:modified>
</cp:coreProperties>
</file>